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58" r:id="rId9"/>
    <p:sldId id="259" r:id="rId10"/>
    <p:sldId id="264" r:id="rId11"/>
    <p:sldId id="268" r:id="rId12"/>
    <p:sldId id="260" r:id="rId13"/>
    <p:sldId id="267" r:id="rId14"/>
    <p:sldId id="269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>
      <p:cViewPr varScale="1">
        <p:scale>
          <a:sx n="88" d="100"/>
          <a:sy n="88" d="100"/>
        </p:scale>
        <p:origin x="-131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28662" y="1000108"/>
            <a:ext cx="7429552" cy="1928826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Краткая </a:t>
            </a:r>
            <a:r>
              <a:rPr lang="ru-RU" sz="3200" b="1" i="1" dirty="0">
                <a:solidFill>
                  <a:srgbClr val="002060"/>
                </a:solidFill>
              </a:rPr>
              <a:t>презентация основной образовательной программы </a:t>
            </a:r>
            <a:r>
              <a:rPr lang="ru-RU" sz="3200" b="1" i="1" dirty="0" smtClean="0">
                <a:solidFill>
                  <a:srgbClr val="002060"/>
                </a:solidFill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>МБДОУ «Детский </a:t>
            </a:r>
            <a:r>
              <a:rPr lang="ru-RU" sz="3200" b="1" i="1" dirty="0">
                <a:solidFill>
                  <a:srgbClr val="002060"/>
                </a:solidFill>
              </a:rPr>
              <a:t>сад </a:t>
            </a:r>
            <a:r>
              <a:rPr lang="ru-RU" sz="3200" b="1" i="1" dirty="0" smtClean="0">
                <a:solidFill>
                  <a:srgbClr val="002060"/>
                </a:solidFill>
              </a:rPr>
              <a:t>№128 «</a:t>
            </a:r>
            <a:r>
              <a:rPr lang="ru-RU" sz="3200" b="1" i="1" dirty="0" err="1" smtClean="0">
                <a:solidFill>
                  <a:srgbClr val="002060"/>
                </a:solidFill>
              </a:rPr>
              <a:t>Шаян</a:t>
            </a:r>
            <a:r>
              <a:rPr lang="ru-RU" sz="3200" b="1" i="1" dirty="0" smtClean="0">
                <a:solidFill>
                  <a:srgbClr val="002060"/>
                </a:solidFill>
              </a:rPr>
              <a:t>»</a:t>
            </a:r>
            <a:r>
              <a:rPr lang="ru-RU" sz="3200" b="1" i="1" dirty="0">
                <a:solidFill>
                  <a:srgbClr val="002060"/>
                </a:solidFill>
              </a:rPr>
              <a:t/>
            </a:r>
            <a:br>
              <a:rPr lang="ru-RU" sz="3200" b="1" i="1" dirty="0">
                <a:solidFill>
                  <a:srgbClr val="002060"/>
                </a:solidFill>
              </a:rPr>
            </a:br>
            <a:r>
              <a:rPr lang="ru-RU" sz="3200" b="1" i="1" dirty="0">
                <a:solidFill>
                  <a:srgbClr val="002060"/>
                </a:solidFill>
              </a:rPr>
              <a:t>г. </a:t>
            </a:r>
            <a:r>
              <a:rPr lang="ru-RU" sz="3200" b="1" i="1" dirty="0" smtClean="0">
                <a:solidFill>
                  <a:srgbClr val="002060"/>
                </a:solidFill>
              </a:rPr>
              <a:t>Набережные Челны</a:t>
            </a:r>
            <a:endParaRPr lang="ru-RU" b="1" i="1" dirty="0" smtClean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1472" y="4643446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solidFill>
                  <a:srgbClr val="FF0000"/>
                </a:solidFill>
              </a:rPr>
              <a:t>С полным текстом Программы можно ознакомиться на сайте 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32048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Общие сведения о </a:t>
            </a:r>
            <a:r>
              <a:rPr lang="ru-RU" sz="2800" b="1" dirty="0" smtClean="0">
                <a:solidFill>
                  <a:srgbClr val="FF0000"/>
                </a:solidFill>
              </a:rPr>
              <a:t>ДОУ</a:t>
            </a:r>
          </a:p>
          <a:p>
            <a:pPr marL="0" indent="0" algn="just">
              <a:buNone/>
              <a:defRPr/>
            </a:pPr>
            <a:endParaRPr lang="ru-RU" sz="14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85720" y="1214422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Полный адрес учреждения: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423811, Республика Татарстан, город Набережные Челны,  ул.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Н.Якупова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Замелекесье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25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мкрн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Телефон:8(8552)49-11-82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E-Mail:sad.128@inbox.ru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Режим работы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дошкольного учреждения: понедельник-пятница с 6:00 дл 18:00 часов, суббота, воскресенье – выходной.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ДОО функционируют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физкультурный зал, музыкальный зал, кабинет татарского языка,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кабинет психолога, сенсорная комната, методический кабинет, медицинский блок.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Прием детей в ДОО осуществляется на основании медицинского заключения, заявления и документов, удостоверяющих личность одного из родителей (законных представителей).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Взаимоотношения между МБДОУ и родителями (законными представителями) регулируются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договором.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119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79208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ООП МБДОУ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 разностороннее развитие личности детей дошкольного возраста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 1.5 до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лет) с учетом их возрастных и индивидуальных особенностей в различных видах деятельности и охватывает направления развития и образования детей (далее -образовательные области):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социально-коммуникативное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познавательное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речевое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художественно-эстетическое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1935915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000100" y="-142900"/>
            <a:ext cx="6115050" cy="86409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ООП ДОУ состоит из 3 разделов: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7166"/>
            <a:ext cx="814393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I. ЦЕЛЕВОЙ </a:t>
            </a:r>
            <a:r>
              <a:rPr lang="ru-RU" b="1" dirty="0">
                <a:solidFill>
                  <a:srgbClr val="002060"/>
                </a:solidFill>
              </a:rPr>
              <a:t>РАЗДЕЛ</a:t>
            </a:r>
          </a:p>
          <a:p>
            <a:endParaRPr lang="ru-RU" sz="1200" dirty="0" smtClean="0"/>
          </a:p>
          <a:p>
            <a:r>
              <a:rPr lang="ru-RU" sz="1200" dirty="0" smtClean="0"/>
              <a:t>1</a:t>
            </a:r>
            <a:r>
              <a:rPr lang="ru-RU" sz="1200" dirty="0"/>
              <a:t>. ПОЯСНИТЕЛЬНАЯ ЗАПИСКА </a:t>
            </a:r>
          </a:p>
          <a:p>
            <a:r>
              <a:rPr lang="ru-RU" sz="1200" dirty="0"/>
              <a:t>1.1. Общие сведения </a:t>
            </a:r>
          </a:p>
          <a:p>
            <a:r>
              <a:rPr lang="ru-RU" sz="1200" dirty="0"/>
              <a:t>1.2. Цели и задачи реализации Программы </a:t>
            </a:r>
          </a:p>
          <a:p>
            <a:r>
              <a:rPr lang="ru-RU" sz="1200" dirty="0"/>
              <a:t>1.3. Принципы и подходы к формированию Программы</a:t>
            </a:r>
          </a:p>
          <a:p>
            <a:r>
              <a:rPr lang="ru-RU" sz="1200" dirty="0"/>
              <a:t>1.4. Индивидуальные и возрастные особенности воспитанников</a:t>
            </a:r>
          </a:p>
          <a:p>
            <a:r>
              <a:rPr lang="ru-RU" sz="1200" dirty="0"/>
              <a:t>1.5. Приоритетное направление деятельности</a:t>
            </a:r>
          </a:p>
          <a:p>
            <a:r>
              <a:rPr lang="ru-RU" sz="1200" dirty="0"/>
              <a:t>1.6. Специфика условий </a:t>
            </a:r>
          </a:p>
          <a:p>
            <a:r>
              <a:rPr lang="ru-RU" sz="1200" dirty="0" smtClean="0"/>
              <a:t>2</a:t>
            </a:r>
            <a:r>
              <a:rPr lang="ru-RU" sz="1200" dirty="0"/>
              <a:t>. Планируемые результаты освоения Программы (целевые</a:t>
            </a:r>
          </a:p>
          <a:p>
            <a:r>
              <a:rPr lang="ru-RU" sz="1200" dirty="0"/>
              <a:t>ориентиры) </a:t>
            </a:r>
            <a:r>
              <a:rPr lang="ru-RU" sz="1200" dirty="0" smtClean="0"/>
              <a:t>(+ЭРС </a:t>
            </a:r>
            <a:r>
              <a:rPr lang="ru-RU" sz="1200" dirty="0"/>
              <a:t>и УМК).</a:t>
            </a:r>
          </a:p>
          <a:p>
            <a:r>
              <a:rPr lang="ru-RU" sz="1200" dirty="0" smtClean="0"/>
              <a:t>3.Особенности </a:t>
            </a:r>
            <a:r>
              <a:rPr lang="ru-RU" sz="1200" dirty="0"/>
              <a:t>проведения педагогического </a:t>
            </a:r>
            <a:r>
              <a:rPr lang="ru-RU" sz="1200" dirty="0" smtClean="0"/>
              <a:t>мониторинга</a:t>
            </a:r>
          </a:p>
          <a:p>
            <a:endParaRPr lang="ru-RU" sz="1200" dirty="0" smtClean="0"/>
          </a:p>
          <a:p>
            <a:r>
              <a:rPr lang="ru-RU" sz="1600" b="1" dirty="0">
                <a:solidFill>
                  <a:srgbClr val="002060"/>
                </a:solidFill>
              </a:rPr>
              <a:t>II. СОДЕРЖАТЕЛЬНЫЙ РАЗДЕЛ </a:t>
            </a:r>
          </a:p>
          <a:p>
            <a:endParaRPr lang="ru-RU" sz="1200" dirty="0" smtClean="0"/>
          </a:p>
          <a:p>
            <a:r>
              <a:rPr lang="ru-RU" sz="1200" dirty="0" smtClean="0"/>
              <a:t>1.Система </a:t>
            </a:r>
            <a:r>
              <a:rPr lang="ru-RU" sz="1200" dirty="0" err="1" smtClean="0"/>
              <a:t>воспитательно</a:t>
            </a:r>
            <a:r>
              <a:rPr lang="ru-RU" sz="1200" dirty="0" smtClean="0"/>
              <a:t> </a:t>
            </a:r>
            <a:r>
              <a:rPr lang="ru-RU" sz="1200" dirty="0"/>
              <a:t>– образовательной работы (5 направлений).</a:t>
            </a:r>
          </a:p>
          <a:p>
            <a:r>
              <a:rPr lang="ru-RU" sz="1200" dirty="0"/>
              <a:t>1.1. Социально – коммуникативное развитие (задачи ФГОС ДО + приоритетное направление + </a:t>
            </a:r>
            <a:r>
              <a:rPr lang="ru-RU" sz="1200" dirty="0" smtClean="0"/>
              <a:t>ЭРС).</a:t>
            </a:r>
            <a:endParaRPr lang="ru-RU" sz="1200" dirty="0"/>
          </a:p>
          <a:p>
            <a:r>
              <a:rPr lang="ru-RU" sz="1200" dirty="0"/>
              <a:t>1.2.Познавательное развитие (задачи ФГОС ДО приоритетное направление + </a:t>
            </a:r>
            <a:r>
              <a:rPr lang="ru-RU" sz="1200" dirty="0" smtClean="0"/>
              <a:t>ЭРС).</a:t>
            </a:r>
            <a:endParaRPr lang="ru-RU" sz="1200" dirty="0"/>
          </a:p>
          <a:p>
            <a:r>
              <a:rPr lang="ru-RU" sz="1200" dirty="0"/>
              <a:t>1.3.Речевое развитие (задачи ФГОС ДО +приоритетное направление + </a:t>
            </a:r>
            <a:r>
              <a:rPr lang="ru-RU" sz="1200" dirty="0" smtClean="0"/>
              <a:t>ЭРС </a:t>
            </a:r>
            <a:r>
              <a:rPr lang="ru-RU" sz="1200" dirty="0"/>
              <a:t>+ УМК).</a:t>
            </a:r>
          </a:p>
          <a:p>
            <a:r>
              <a:rPr lang="ru-RU" sz="1200" dirty="0"/>
              <a:t>1.4.Художественно – эстетическое развитие (задачи ФГОС ДО +приоритетное направление </a:t>
            </a:r>
            <a:r>
              <a:rPr lang="ru-RU" sz="1200" dirty="0" smtClean="0"/>
              <a:t>+ЭРС).</a:t>
            </a:r>
            <a:endParaRPr lang="ru-RU" sz="1200" dirty="0"/>
          </a:p>
          <a:p>
            <a:r>
              <a:rPr lang="ru-RU" sz="1200" dirty="0"/>
              <a:t>1.5.Физическое развитие (задачи ФГОС ДО+ приоритетное направление + </a:t>
            </a:r>
            <a:r>
              <a:rPr lang="ru-RU" sz="1200" dirty="0" smtClean="0"/>
              <a:t>ЭРС).</a:t>
            </a:r>
          </a:p>
          <a:p>
            <a:r>
              <a:rPr lang="ru-RU" sz="1200" dirty="0" smtClean="0"/>
              <a:t>2.Формы </a:t>
            </a:r>
            <a:r>
              <a:rPr lang="ru-RU" sz="1200" dirty="0"/>
              <a:t>и методы и средства реализации ООП</a:t>
            </a:r>
          </a:p>
          <a:p>
            <a:r>
              <a:rPr lang="ru-RU" sz="1200" dirty="0" smtClean="0"/>
              <a:t>3</a:t>
            </a:r>
            <a:r>
              <a:rPr lang="ru-RU" sz="1200" dirty="0"/>
              <a:t>. Коррекционная работа</a:t>
            </a:r>
          </a:p>
          <a:p>
            <a:r>
              <a:rPr lang="ru-RU" sz="1200" dirty="0"/>
              <a:t>3.1.Основные направления работы – психолога</a:t>
            </a:r>
          </a:p>
          <a:p>
            <a:r>
              <a:rPr lang="ru-RU" sz="1200" dirty="0"/>
              <a:t>3.2.Коррекционная работа педагога – дефектолога   (логопеда) и др. специалистов, если таковые </a:t>
            </a:r>
            <a:r>
              <a:rPr lang="ru-RU" sz="1200" dirty="0" smtClean="0"/>
              <a:t>имеются</a:t>
            </a:r>
          </a:p>
          <a:p>
            <a:r>
              <a:rPr lang="ru-RU" sz="1200" dirty="0"/>
              <a:t>4. Система  работы взаимодействия с семьями воспитанников</a:t>
            </a:r>
          </a:p>
          <a:p>
            <a:r>
              <a:rPr lang="ru-RU" sz="1200" dirty="0" smtClean="0"/>
              <a:t>5</a:t>
            </a:r>
            <a:r>
              <a:rPr lang="ru-RU" sz="1200" dirty="0"/>
              <a:t>. Способы поддержки детской инициативы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12640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115050" cy="86409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ООП ДОУ состоит из 3 разделов: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3837" y="620688"/>
            <a:ext cx="6606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I</a:t>
            </a:r>
            <a:r>
              <a:rPr lang="en-US" b="1" dirty="0" smtClean="0">
                <a:solidFill>
                  <a:srgbClr val="002060"/>
                </a:solidFill>
              </a:rPr>
              <a:t>II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  <a:r>
              <a:rPr lang="ru-RU" b="1" dirty="0">
                <a:solidFill>
                  <a:srgbClr val="002060"/>
                </a:solidFill>
              </a:rPr>
              <a:t>ОРГАНИЗАЦИОННЫЙ РАЗДЕЛ</a:t>
            </a:r>
          </a:p>
          <a:p>
            <a:endParaRPr lang="ru-RU" sz="1200" dirty="0" smtClean="0"/>
          </a:p>
          <a:p>
            <a:r>
              <a:rPr lang="ru-RU" sz="1200" dirty="0"/>
              <a:t>1. Материально – техническое обеспечение ДОО.</a:t>
            </a:r>
          </a:p>
          <a:p>
            <a:r>
              <a:rPr lang="ru-RU" sz="1200" dirty="0"/>
              <a:t>2. Психолого-педагогические условия.</a:t>
            </a:r>
          </a:p>
          <a:p>
            <a:r>
              <a:rPr lang="ru-RU" sz="1200" dirty="0"/>
              <a:t>3. Развивающая предметно – пространственная среда ДОО (ФГОС ДО + </a:t>
            </a:r>
            <a:r>
              <a:rPr lang="ru-RU" sz="1200" dirty="0" smtClean="0"/>
              <a:t>ЭРС </a:t>
            </a:r>
            <a:r>
              <a:rPr lang="ru-RU" sz="1200" dirty="0"/>
              <a:t>и УМК).</a:t>
            </a:r>
          </a:p>
          <a:p>
            <a:r>
              <a:rPr lang="ru-RU" sz="1200" dirty="0"/>
              <a:t>4. Финансовые условия.</a:t>
            </a:r>
          </a:p>
          <a:p>
            <a:r>
              <a:rPr lang="ru-RU" sz="1200" dirty="0"/>
              <a:t>5. Организованная образовательная </a:t>
            </a:r>
            <a:r>
              <a:rPr lang="ru-RU" sz="1200" dirty="0" smtClean="0"/>
              <a:t>деятельность</a:t>
            </a:r>
          </a:p>
          <a:p>
            <a:endParaRPr lang="ru-RU" sz="1200" dirty="0" smtClean="0"/>
          </a:p>
          <a:p>
            <a:r>
              <a:rPr lang="ru-RU" sz="1200" dirty="0" smtClean="0"/>
              <a:t>Приложение </a:t>
            </a:r>
            <a:r>
              <a:rPr lang="ru-RU" sz="1200" dirty="0"/>
              <a:t>1. Кадровые условия</a:t>
            </a:r>
          </a:p>
          <a:p>
            <a:r>
              <a:rPr lang="ru-RU" sz="1200" dirty="0"/>
              <a:t>Приложение 2. Планирование ВОП</a:t>
            </a:r>
          </a:p>
          <a:p>
            <a:r>
              <a:rPr lang="ru-RU" sz="1200" dirty="0"/>
              <a:t>Приложение 3. Комплексно-тематическое планирование с учетом </a:t>
            </a:r>
            <a:r>
              <a:rPr lang="ru-RU" sz="1200" dirty="0" smtClean="0"/>
              <a:t>ЭРС</a:t>
            </a:r>
            <a:endParaRPr lang="ru-RU" sz="1200" dirty="0"/>
          </a:p>
          <a:p>
            <a:r>
              <a:rPr lang="ru-RU" sz="1200" dirty="0"/>
              <a:t>Приложение 4. Комплексно-тематическое планирование по изучению татарского </a:t>
            </a:r>
            <a:r>
              <a:rPr lang="ru-RU" sz="1200" dirty="0" smtClean="0"/>
              <a:t>языка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5755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620689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Программа реализуются в разнообразных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видах детской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деятельности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Игровой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Коммуникативной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Трудовой;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Познавательно-исследовательской;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Музыкально-художественной;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Чтение</a:t>
            </a:r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5445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428604"/>
            <a:ext cx="79248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3802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887" y="188640"/>
            <a:ext cx="4690864" cy="27404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Взаимодействие ДОУ с семьей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571480"/>
            <a:ext cx="857843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3602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8315729" cy="430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332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176584" cy="423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7634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303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321578" cy="33032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      Основная </a:t>
            </a:r>
            <a:r>
              <a:rPr lang="ru-RU" sz="2000" dirty="0"/>
              <a:t>образовательная </a:t>
            </a:r>
            <a:r>
              <a:rPr lang="ru-RU" sz="2000" dirty="0" smtClean="0"/>
              <a:t>программа разработана </a:t>
            </a:r>
            <a:r>
              <a:rPr lang="ru-RU" sz="2000" dirty="0"/>
              <a:t>с учетом примерной основной образовательной программы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дошкольного </a:t>
            </a:r>
            <a:r>
              <a:rPr lang="ru-RU" sz="2000" dirty="0"/>
              <a:t>образования (одобрена федеральным </a:t>
            </a:r>
            <a:r>
              <a:rPr lang="ru-RU" sz="2000" dirty="0" smtClean="0"/>
              <a:t>УМО</a:t>
            </a:r>
          </a:p>
          <a:p>
            <a:pPr marL="0" indent="0" algn="ctr">
              <a:buNone/>
            </a:pPr>
            <a:r>
              <a:rPr lang="ru-RU" sz="2000" dirty="0" smtClean="0"/>
              <a:t> </a:t>
            </a:r>
            <a:r>
              <a:rPr lang="ru-RU" sz="2000" dirty="0"/>
              <a:t>по общему образованию 20 мая 2015 г.) и </a:t>
            </a:r>
            <a:r>
              <a:rPr lang="ru-RU" sz="2000" dirty="0" smtClean="0"/>
              <a:t>образовательной</a:t>
            </a:r>
          </a:p>
          <a:p>
            <a:pPr marL="0" indent="0" algn="ctr">
              <a:buNone/>
            </a:pPr>
            <a:r>
              <a:rPr lang="ru-RU" sz="2000" dirty="0" smtClean="0"/>
              <a:t> </a:t>
            </a:r>
            <a:r>
              <a:rPr lang="ru-RU" sz="2000" dirty="0"/>
              <a:t>программы дошкольного образования «Мир открытий</a:t>
            </a:r>
            <a:r>
              <a:rPr lang="ru-RU" sz="2000" dirty="0" smtClean="0"/>
              <a:t>»</a:t>
            </a:r>
          </a:p>
          <a:p>
            <a:pPr marL="0" indent="0" algn="ctr">
              <a:buNone/>
            </a:pPr>
            <a:r>
              <a:rPr lang="ru-RU" sz="2000" dirty="0" smtClean="0"/>
              <a:t> </a:t>
            </a:r>
            <a:r>
              <a:rPr lang="ru-RU" sz="2000" dirty="0"/>
              <a:t>(научный руководитель Л.Г. </a:t>
            </a:r>
            <a:r>
              <a:rPr lang="ru-RU" sz="2000" dirty="0" err="1"/>
              <a:t>Петерсон</a:t>
            </a:r>
            <a:r>
              <a:rPr lang="ru-RU" sz="2000" dirty="0"/>
              <a:t>) под общей редакцией Л.Г. </a:t>
            </a:r>
            <a:r>
              <a:rPr lang="ru-RU" sz="2000" dirty="0" err="1"/>
              <a:t>Петерсон</a:t>
            </a:r>
            <a:r>
              <a:rPr lang="ru-RU" sz="2000" dirty="0"/>
              <a:t>, И.А. Лыковой (далее - ОП ДО «Мир открытий»).</a:t>
            </a:r>
          </a:p>
          <a:p>
            <a:pPr marL="0" indent="0" algn="ctr">
              <a:buNone/>
            </a:pPr>
            <a:r>
              <a:rPr lang="ru-RU" sz="2000" dirty="0"/>
              <a:t>Программа определяет содержание и организацию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образовательной </a:t>
            </a:r>
            <a:r>
              <a:rPr lang="ru-RU" sz="2000" dirty="0"/>
              <a:t>деятельности в муниципальном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бюджетном </a:t>
            </a:r>
            <a:r>
              <a:rPr lang="ru-RU" sz="2000" dirty="0"/>
              <a:t>дошкольном образовательном учреждении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dirty="0" smtClean="0"/>
              <a:t>«</a:t>
            </a:r>
            <a:r>
              <a:rPr lang="ru-RU" sz="2000" dirty="0"/>
              <a:t>Детский сад </a:t>
            </a:r>
            <a:r>
              <a:rPr lang="ru-RU" sz="2000" dirty="0" smtClean="0"/>
              <a:t>комбинированного вида №128 «</a:t>
            </a:r>
            <a:r>
              <a:rPr lang="ru-RU" sz="2000" dirty="0" err="1" smtClean="0"/>
              <a:t>Шаян</a:t>
            </a:r>
            <a:r>
              <a:rPr lang="ru-RU" sz="2000" dirty="0" smtClean="0"/>
              <a:t>», </a:t>
            </a:r>
            <a:r>
              <a:rPr lang="ru-RU" sz="2000" dirty="0"/>
              <a:t>и 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66"/>
            <a:ext cx="8140148" cy="450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9270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676456" cy="34563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/>
              <a:t>Программа реализуется на государственном языке Российской Федерации.</a:t>
            </a:r>
          </a:p>
          <a:p>
            <a:pPr marL="0" indent="0" algn="just">
              <a:buNone/>
            </a:pPr>
            <a:r>
              <a:rPr lang="ru-RU" sz="1800" dirty="0"/>
              <a:t>Программа направлена на: </a:t>
            </a:r>
          </a:p>
          <a:p>
            <a:pPr marL="0" indent="0" algn="just">
              <a:buNone/>
            </a:pPr>
            <a:r>
              <a:rPr lang="ru-RU" sz="1800" dirty="0"/>
              <a:t>-	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деятельности; </a:t>
            </a:r>
          </a:p>
          <a:p>
            <a:pPr marL="0" indent="0" algn="just">
              <a:buNone/>
            </a:pPr>
            <a:r>
              <a:rPr lang="ru-RU" sz="1800" dirty="0"/>
              <a:t>-	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pPr marL="0" indent="0" algn="just">
              <a:buNone/>
            </a:pPr>
            <a:r>
              <a:rPr lang="ru-RU" sz="1800" dirty="0"/>
              <a:t>Программа предусмотрена для освоения детьми в возрасте от </a:t>
            </a:r>
            <a:r>
              <a:rPr lang="ru-RU" sz="1800" dirty="0" smtClean="0"/>
              <a:t>1.5 </a:t>
            </a:r>
            <a:r>
              <a:rPr lang="ru-RU" sz="1800" dirty="0"/>
              <a:t>до 7 лет в группах общеразвивающей направленности. При необходимости Программа может быть адаптирована для освоения детьми с ограниченными возможностями здоровья.</a:t>
            </a:r>
          </a:p>
          <a:p>
            <a:pPr marL="0" indent="0" algn="just">
              <a:buNone/>
            </a:pPr>
            <a:r>
              <a:rPr lang="ru-RU" sz="1800" dirty="0"/>
              <a:t>Программа разработана для психолого-педагогической поддержки позитивной социализации и индивидуализации, развития личности детей дошкольного возраста</a:t>
            </a:r>
            <a:r>
              <a:rPr lang="ru-RU" sz="2000" dirty="0"/>
              <a:t>. </a:t>
            </a:r>
          </a:p>
          <a:p>
            <a:pPr marL="0" indent="0" algn="ct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5286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76456" cy="345638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/>
              <a:t>Цель Программы: </a:t>
            </a:r>
            <a:r>
              <a:rPr lang="ru-RU" sz="2000" dirty="0"/>
              <a:t>накопление ребенком культурного опыта деятельности и общения в процессе активного взаимодействия с окружающим миром, другими детьми и взрослыми, решения задач и проблем (в соответствии с возрастом) как основы для формирования в его сознании целостной картины мира, готовности к непрерывному образованию, саморазвитию и успешной самореализации на всех этапах жизни.</a:t>
            </a:r>
          </a:p>
        </p:txBody>
      </p:sp>
    </p:spTree>
    <p:extLst>
      <p:ext uri="{BB962C8B-B14F-4D97-AF65-F5344CB8AC3E}">
        <p14:creationId xmlns:p14="http://schemas.microsoft.com/office/powerpoint/2010/main" xmlns="" val="367155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357158" y="428604"/>
            <a:ext cx="8528049" cy="4205288"/>
            <a:chOff x="225" y="1395"/>
            <a:chExt cx="5372" cy="2649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25" y="1395"/>
              <a:ext cx="5171" cy="2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2042" y="1397"/>
              <a:ext cx="1647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ВАРИАТИВНАЯ ЧАСТЬ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3578" y="1397"/>
              <a:ext cx="91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2809" y="1574"/>
              <a:ext cx="91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09" y="1748"/>
              <a:ext cx="130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З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1980" y="1748"/>
              <a:ext cx="420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адачи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2332" y="1748"/>
              <a:ext cx="91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2365" y="1748"/>
              <a:ext cx="51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МБДОУ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2878" y="1751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2911" y="1748"/>
              <a:ext cx="195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№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3043" y="1748"/>
              <a:ext cx="20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700" b="1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128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3176" y="1748"/>
              <a:ext cx="91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3209" y="1748"/>
              <a:ext cx="51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 «</a:t>
              </a:r>
              <a:r>
                <a:rPr kumimoji="0" lang="ru-RU" sz="17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Шаян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3642" y="1748"/>
              <a:ext cx="17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  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3709" y="1751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>
              <a:off x="1392" y="1926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Rectangle 20"/>
            <p:cNvSpPr>
              <a:spLocks noChangeArrowheads="1"/>
            </p:cNvSpPr>
            <p:nvPr/>
          </p:nvSpPr>
          <p:spPr bwMode="auto">
            <a:xfrm>
              <a:off x="1425" y="1926"/>
              <a:ext cx="76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(гл.2 Устав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2111" y="1926"/>
              <a:ext cx="46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МБДОУ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2570" y="1926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/>
          </p:nvSpPr>
          <p:spPr bwMode="auto">
            <a:xfrm>
              <a:off x="2604" y="1926"/>
              <a:ext cx="124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«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/>
          </p:nvSpPr>
          <p:spPr bwMode="auto">
            <a:xfrm>
              <a:off x="2672" y="1926"/>
              <a:ext cx="166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Детский сад №128 «</a:t>
              </a:r>
              <a:r>
                <a:rPr kumimoji="0" lang="ru-RU" sz="17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Шаян</a:t>
              </a:r>
              <a:r>
                <a:rPr kumimoji="0" lang="ru-RU" sz="17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»)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116" y="1926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4226" y="1926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/>
          </p:nvSpPr>
          <p:spPr bwMode="auto">
            <a:xfrm>
              <a:off x="225" y="2101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/>
          </p:nvSpPr>
          <p:spPr bwMode="auto">
            <a:xfrm>
              <a:off x="539" y="2275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1.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638" y="2275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Rectangle 30"/>
            <p:cNvSpPr>
              <a:spLocks noChangeArrowheads="1"/>
            </p:cNvSpPr>
            <p:nvPr/>
          </p:nvSpPr>
          <p:spPr bwMode="auto">
            <a:xfrm>
              <a:off x="672" y="2275"/>
              <a:ext cx="492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Охрана жизни и укрепление физического и психического здоровья воспитанников.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5387" y="2275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Rectangle 32"/>
            <p:cNvSpPr>
              <a:spLocks noChangeArrowheads="1"/>
            </p:cNvSpPr>
            <p:nvPr/>
          </p:nvSpPr>
          <p:spPr bwMode="auto">
            <a:xfrm>
              <a:off x="539" y="2452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2.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638" y="2452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8" name="Rectangle 34"/>
            <p:cNvSpPr>
              <a:spLocks noChangeArrowheads="1"/>
            </p:cNvSpPr>
            <p:nvPr/>
          </p:nvSpPr>
          <p:spPr bwMode="auto">
            <a:xfrm>
              <a:off x="672" y="2452"/>
              <a:ext cx="173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Обеспечение познавательно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9" name="Rectangle 35"/>
            <p:cNvSpPr>
              <a:spLocks noChangeArrowheads="1"/>
            </p:cNvSpPr>
            <p:nvPr/>
          </p:nvSpPr>
          <p:spPr bwMode="auto">
            <a:xfrm>
              <a:off x="2290" y="2452"/>
              <a:ext cx="124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–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0" name="Rectangle 36"/>
            <p:cNvSpPr>
              <a:spLocks noChangeArrowheads="1"/>
            </p:cNvSpPr>
            <p:nvPr/>
          </p:nvSpPr>
          <p:spPr bwMode="auto">
            <a:xfrm>
              <a:off x="2356" y="2452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2385" y="2452"/>
              <a:ext cx="1284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речевого, социально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2" name="Rectangle 38"/>
            <p:cNvSpPr>
              <a:spLocks noChangeArrowheads="1"/>
            </p:cNvSpPr>
            <p:nvPr/>
          </p:nvSpPr>
          <p:spPr bwMode="auto">
            <a:xfrm>
              <a:off x="3565" y="2452"/>
              <a:ext cx="124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–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3" name="Rectangle 39"/>
            <p:cNvSpPr>
              <a:spLocks noChangeArrowheads="1"/>
            </p:cNvSpPr>
            <p:nvPr/>
          </p:nvSpPr>
          <p:spPr bwMode="auto">
            <a:xfrm>
              <a:off x="3631" y="2452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60" y="2452"/>
              <a:ext cx="1791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личностного, художественно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5" name="Rectangle 41"/>
            <p:cNvSpPr>
              <a:spLocks noChangeArrowheads="1"/>
            </p:cNvSpPr>
            <p:nvPr/>
          </p:nvSpPr>
          <p:spPr bwMode="auto">
            <a:xfrm>
              <a:off x="5329" y="2452"/>
              <a:ext cx="124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–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5395" y="2452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7" name="Rectangle 43"/>
            <p:cNvSpPr>
              <a:spLocks noChangeArrowheads="1"/>
            </p:cNvSpPr>
            <p:nvPr/>
          </p:nvSpPr>
          <p:spPr bwMode="auto">
            <a:xfrm>
              <a:off x="225" y="2627"/>
              <a:ext cx="1021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эстетического и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8" name="Rectangle 44"/>
            <p:cNvSpPr>
              <a:spLocks noChangeArrowheads="1"/>
            </p:cNvSpPr>
            <p:nvPr/>
          </p:nvSpPr>
          <p:spPr bwMode="auto">
            <a:xfrm>
              <a:off x="1162" y="2627"/>
              <a:ext cx="1742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физического развития детей.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2791" y="2627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auto">
            <a:xfrm>
              <a:off x="539" y="2802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3.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1" name="Rectangle 47"/>
            <p:cNvSpPr>
              <a:spLocks noChangeArrowheads="1"/>
            </p:cNvSpPr>
            <p:nvPr/>
          </p:nvSpPr>
          <p:spPr bwMode="auto">
            <a:xfrm>
              <a:off x="638" y="2802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>
              <a:off x="672" y="2802"/>
              <a:ext cx="4916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Воспитание с учётом возрастных категорий детей гражданственности, уважения к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3" name="Rectangle 49"/>
            <p:cNvSpPr>
              <a:spLocks noChangeArrowheads="1"/>
            </p:cNvSpPr>
            <p:nvPr/>
          </p:nvSpPr>
          <p:spPr bwMode="auto">
            <a:xfrm>
              <a:off x="225" y="2979"/>
              <a:ext cx="4512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правам и свободам человека, любви к окружающей природе, Родине, семье.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4536" y="2979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5" name="Rectangle 51"/>
            <p:cNvSpPr>
              <a:spLocks noChangeArrowheads="1"/>
            </p:cNvSpPr>
            <p:nvPr/>
          </p:nvSpPr>
          <p:spPr bwMode="auto">
            <a:xfrm>
              <a:off x="539" y="3153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4.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>
              <a:off x="638" y="3153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7" name="Rectangle 53"/>
            <p:cNvSpPr>
              <a:spLocks noChangeArrowheads="1"/>
            </p:cNvSpPr>
            <p:nvPr/>
          </p:nvSpPr>
          <p:spPr bwMode="auto">
            <a:xfrm>
              <a:off x="672" y="3153"/>
              <a:ext cx="450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Осуществление необходимой коррекции недостатков в физическом и (или)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8" name="Rectangle 54"/>
            <p:cNvSpPr>
              <a:spLocks noChangeArrowheads="1"/>
            </p:cNvSpPr>
            <p:nvPr/>
          </p:nvSpPr>
          <p:spPr bwMode="auto">
            <a:xfrm>
              <a:off x="225" y="3328"/>
              <a:ext cx="40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психи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9" name="Rectangle 55"/>
            <p:cNvSpPr>
              <a:spLocks noChangeArrowheads="1"/>
            </p:cNvSpPr>
            <p:nvPr/>
          </p:nvSpPr>
          <p:spPr bwMode="auto">
            <a:xfrm>
              <a:off x="563" y="3328"/>
              <a:ext cx="1413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ческом развитие детей.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0" name="Rectangle 56"/>
            <p:cNvSpPr>
              <a:spLocks noChangeArrowheads="1"/>
            </p:cNvSpPr>
            <p:nvPr/>
          </p:nvSpPr>
          <p:spPr bwMode="auto">
            <a:xfrm>
              <a:off x="1874" y="3328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1" name="Rectangle 57"/>
            <p:cNvSpPr>
              <a:spLocks noChangeArrowheads="1"/>
            </p:cNvSpPr>
            <p:nvPr/>
          </p:nvSpPr>
          <p:spPr bwMode="auto">
            <a:xfrm>
              <a:off x="539" y="3505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5.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2" name="Rectangle 58"/>
            <p:cNvSpPr>
              <a:spLocks noChangeArrowheads="1"/>
            </p:cNvSpPr>
            <p:nvPr/>
          </p:nvSpPr>
          <p:spPr bwMode="auto">
            <a:xfrm>
              <a:off x="638" y="3505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3" name="Rectangle 59"/>
            <p:cNvSpPr>
              <a:spLocks noChangeArrowheads="1"/>
            </p:cNvSpPr>
            <p:nvPr/>
          </p:nvSpPr>
          <p:spPr bwMode="auto">
            <a:xfrm>
              <a:off x="672" y="3505"/>
              <a:ext cx="4803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Взаимодействие с семьями детей для обеспечения полноценного развития детей.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4" name="Rectangle 60"/>
            <p:cNvSpPr>
              <a:spLocks noChangeArrowheads="1"/>
            </p:cNvSpPr>
            <p:nvPr/>
          </p:nvSpPr>
          <p:spPr bwMode="auto">
            <a:xfrm>
              <a:off x="5269" y="3505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5" name="Rectangle 61"/>
            <p:cNvSpPr>
              <a:spLocks noChangeArrowheads="1"/>
            </p:cNvSpPr>
            <p:nvPr/>
          </p:nvSpPr>
          <p:spPr bwMode="auto">
            <a:xfrm>
              <a:off x="539" y="3680"/>
              <a:ext cx="159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6.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6" name="Rectangle 62"/>
            <p:cNvSpPr>
              <a:spLocks noChangeArrowheads="1"/>
            </p:cNvSpPr>
            <p:nvPr/>
          </p:nvSpPr>
          <p:spPr bwMode="auto">
            <a:xfrm>
              <a:off x="638" y="3680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7" name="Rectangle 63"/>
            <p:cNvSpPr>
              <a:spLocks noChangeArrowheads="1"/>
            </p:cNvSpPr>
            <p:nvPr/>
          </p:nvSpPr>
          <p:spPr bwMode="auto">
            <a:xfrm>
              <a:off x="672" y="3680"/>
              <a:ext cx="376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Оказание консультативной и методической помощи родителям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8" name="Rectangle 64"/>
            <p:cNvSpPr>
              <a:spLocks noChangeArrowheads="1"/>
            </p:cNvSpPr>
            <p:nvPr/>
          </p:nvSpPr>
          <p:spPr bwMode="auto">
            <a:xfrm>
              <a:off x="4679" y="3680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9" name="Rectangle 65"/>
            <p:cNvSpPr>
              <a:spLocks noChangeArrowheads="1"/>
            </p:cNvSpPr>
            <p:nvPr/>
          </p:nvSpPr>
          <p:spPr bwMode="auto">
            <a:xfrm>
              <a:off x="4796" y="3680"/>
              <a:ext cx="712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(законным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0" name="Rectangle 66"/>
            <p:cNvSpPr>
              <a:spLocks noChangeArrowheads="1"/>
            </p:cNvSpPr>
            <p:nvPr/>
          </p:nvSpPr>
          <p:spPr bwMode="auto">
            <a:xfrm>
              <a:off x="225" y="3854"/>
              <a:ext cx="2511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представителям) по вопросам воспитанни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1" name="Rectangle 67"/>
            <p:cNvSpPr>
              <a:spLocks noChangeArrowheads="1"/>
            </p:cNvSpPr>
            <p:nvPr/>
          </p:nvSpPr>
          <p:spPr bwMode="auto">
            <a:xfrm>
              <a:off x="2599" y="3854"/>
              <a:ext cx="1921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ков, обучения и развития детей.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2" name="Rectangle 68"/>
            <p:cNvSpPr>
              <a:spLocks noChangeArrowheads="1"/>
            </p:cNvSpPr>
            <p:nvPr/>
          </p:nvSpPr>
          <p:spPr bwMode="auto">
            <a:xfrm>
              <a:off x="4407" y="3854"/>
              <a:ext cx="8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7561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357166"/>
            <a:ext cx="6786610" cy="483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3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428604"/>
            <a:ext cx="84604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Обучение родному языку </a:t>
            </a:r>
            <a:r>
              <a:rPr lang="ru-RU" sz="1400" dirty="0"/>
              <a:t>начинается со вторых младших групп (3 – 4 года) с детьми татарской национальности и проводится воспитателем по обучению татарскому языку 3 раза в неделю в форме игры в рамках режима дня</a:t>
            </a:r>
            <a:r>
              <a:rPr lang="ru-RU" sz="1400" b="1" dirty="0"/>
              <a:t>. Начиная со средней группы </a:t>
            </a:r>
            <a:r>
              <a:rPr lang="ru-RU" sz="1400" dirty="0"/>
              <a:t>вводится обучение татарскому и русскому языкам на специально организованных занятиях и в режимных моментах.</a:t>
            </a:r>
          </a:p>
          <a:p>
            <a:r>
              <a:rPr lang="ru-RU" sz="1400" dirty="0"/>
              <a:t>В ДОУ реализуется Региональная программа дошкольного образования.  В рамках реализации Стратегии развития образования в Республике Татарстан на 2010 – 2015 годы «</a:t>
            </a:r>
            <a:r>
              <a:rPr lang="ru-RU" sz="1400" dirty="0" err="1"/>
              <a:t>Киләчәк</a:t>
            </a:r>
            <a:r>
              <a:rPr lang="ru-RU" sz="1400" dirty="0"/>
              <a:t>» творческой группой, созданной Министерством образования и науки Республики Татарстан, разработаны новые учебно-методические комплекты (далее УМК) по обучению детей двум государственным языкам в дошкольных образовательных учреждениях на основе современных эффективных образовательных технологий, которые используются в ДОУ.</a:t>
            </a:r>
          </a:p>
          <a:p>
            <a:r>
              <a:rPr lang="ru-RU" sz="1400" b="1" dirty="0"/>
              <a:t>Основная цель УМК «</a:t>
            </a:r>
            <a:r>
              <a:rPr lang="ru-RU" sz="1400" b="1" dirty="0" err="1"/>
              <a:t>Татарча</a:t>
            </a:r>
            <a:r>
              <a:rPr lang="ru-RU" sz="1400" b="1" dirty="0"/>
              <a:t> </a:t>
            </a:r>
            <a:r>
              <a:rPr lang="ru-RU" sz="1400" b="1" dirty="0" err="1"/>
              <a:t>сөйләшәбез</a:t>
            </a:r>
            <a:r>
              <a:rPr lang="ru-RU" sz="1400" b="1" dirty="0"/>
              <a:t>» </a:t>
            </a:r>
            <a:r>
              <a:rPr lang="ru-RU" sz="1400" dirty="0"/>
              <a:t>- формирование правильной устной татарской речи русскоязычных детей дошкольного возраста. УМК «</a:t>
            </a:r>
            <a:r>
              <a:rPr lang="ru-RU" sz="1400" dirty="0" err="1"/>
              <a:t>Татарча</a:t>
            </a:r>
            <a:r>
              <a:rPr lang="ru-RU" sz="1400" dirty="0"/>
              <a:t> </a:t>
            </a:r>
            <a:r>
              <a:rPr lang="ru-RU" sz="1400" dirty="0" err="1"/>
              <a:t>сөйләшәбез</a:t>
            </a:r>
            <a:r>
              <a:rPr lang="ru-RU" sz="1400" dirty="0"/>
              <a:t>» разработаны для: средней группы, старшей группы, подготовительной к школе группе.</a:t>
            </a:r>
          </a:p>
          <a:p>
            <a:r>
              <a:rPr lang="ru-RU" sz="1400" dirty="0"/>
              <a:t>Проект УМК по обучению русскоязычных детей татарскому языку состоит из трех частей: «Минем </a:t>
            </a:r>
            <a:r>
              <a:rPr lang="ru-RU" sz="1400" dirty="0" err="1"/>
              <a:t>өем</a:t>
            </a:r>
            <a:r>
              <a:rPr lang="ru-RU" sz="1400" dirty="0"/>
              <a:t>» (для средней группы), «</a:t>
            </a:r>
            <a:r>
              <a:rPr lang="ru-RU" sz="1400" dirty="0" err="1"/>
              <a:t>Уйный-уйный</a:t>
            </a:r>
            <a:r>
              <a:rPr lang="ru-RU" sz="1400" dirty="0"/>
              <a:t> </a:t>
            </a:r>
            <a:r>
              <a:rPr lang="ru-RU" sz="1400" dirty="0" err="1"/>
              <a:t>үсәбез</a:t>
            </a:r>
            <a:r>
              <a:rPr lang="ru-RU" sz="1400" dirty="0"/>
              <a:t>» (для старшей группы), «Без </a:t>
            </a:r>
            <a:r>
              <a:rPr lang="ru-RU" sz="1400" dirty="0" err="1"/>
              <a:t>инде</a:t>
            </a:r>
            <a:r>
              <a:rPr lang="ru-RU" sz="1400" dirty="0"/>
              <a:t> </a:t>
            </a:r>
            <a:r>
              <a:rPr lang="ru-RU" sz="1400" dirty="0" err="1"/>
              <a:t>зурлар</a:t>
            </a:r>
            <a:r>
              <a:rPr lang="ru-RU" sz="1400" dirty="0"/>
              <a:t>, </a:t>
            </a:r>
            <a:r>
              <a:rPr lang="ru-RU" sz="1400" dirty="0" err="1"/>
              <a:t>мәктәпкә</a:t>
            </a:r>
            <a:r>
              <a:rPr lang="ru-RU" sz="1400" dirty="0"/>
              <a:t> </a:t>
            </a:r>
            <a:r>
              <a:rPr lang="ru-RU" sz="1400" dirty="0" err="1"/>
              <a:t>илтә</a:t>
            </a:r>
            <a:r>
              <a:rPr lang="ru-RU" sz="1400" dirty="0"/>
              <a:t> </a:t>
            </a:r>
            <a:r>
              <a:rPr lang="ru-RU" sz="1400" dirty="0" err="1"/>
              <a:t>юллар</a:t>
            </a:r>
            <a:r>
              <a:rPr lang="ru-RU" sz="1400" dirty="0"/>
              <a:t>» (подготовительной к школе группы).</a:t>
            </a:r>
          </a:p>
          <a:p>
            <a:r>
              <a:rPr lang="ru-RU" sz="1400" b="1" dirty="0"/>
              <a:t>Основной задачей изучения татарского языка </a:t>
            </a:r>
            <a:r>
              <a:rPr lang="ru-RU" sz="1400" dirty="0"/>
              <a:t>в дошкольном возрасте является формирование первоначальных умений и навыков практического владения татарским языком в устной форме. В процессе обучения дети должны научиться воспринимать и понимать татарскую речь на слух и говорить по-татарски в пределах доступной им тематики, усвоенных слов.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6699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142852"/>
            <a:ext cx="789181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/>
              <a:t>Деятельность </a:t>
            </a:r>
            <a:r>
              <a:rPr lang="ru-RU" sz="1400" b="1" dirty="0" smtClean="0"/>
              <a:t>МБДОУ «Детский </a:t>
            </a:r>
            <a:r>
              <a:rPr lang="ru-RU" sz="1400" b="1" dirty="0"/>
              <a:t>сад </a:t>
            </a:r>
            <a:r>
              <a:rPr lang="ru-RU" sz="1400" b="1" dirty="0" smtClean="0"/>
              <a:t>№128 «</a:t>
            </a:r>
            <a:r>
              <a:rPr lang="ru-RU" sz="1400" b="1" dirty="0" err="1" smtClean="0"/>
              <a:t>Шаян</a:t>
            </a:r>
            <a:r>
              <a:rPr lang="ru-RU" sz="1400" b="1" dirty="0" smtClean="0"/>
              <a:t>» </a:t>
            </a:r>
            <a:r>
              <a:rPr lang="ru-RU" sz="1400" b="1" dirty="0"/>
              <a:t>осуществляется на основе документов: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Конвенция </a:t>
            </a:r>
            <a:r>
              <a:rPr lang="ru-RU" sz="1400" dirty="0"/>
              <a:t>о правах ребенка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Конституции </a:t>
            </a:r>
            <a:r>
              <a:rPr lang="ru-RU" sz="1400" dirty="0"/>
              <a:t>Российской Федерации;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Закона </a:t>
            </a:r>
            <a:r>
              <a:rPr lang="ru-RU" sz="1400" dirty="0"/>
              <a:t>Российской Федерации от 29.12.2012 № 273-ФЗ «Об образовании в Российской Федерации»;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Федерального </a:t>
            </a:r>
            <a:r>
              <a:rPr lang="ru-RU" sz="1400" dirty="0"/>
              <a:t>государственного образовательного стандарта дошкольного образования. Приказ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России </a:t>
            </a:r>
            <a:r>
              <a:rPr lang="ru-RU" sz="1400" dirty="0"/>
              <a:t>от 17.10.2013 №1155.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Приказа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РФ </a:t>
            </a:r>
            <a:r>
              <a:rPr lang="ru-RU" sz="1400" dirty="0"/>
              <a:t>от 30.08.2013 № 1014 «Об утверждении Порядка организации и осуществления образовательной деятельности по основным общеобразовательным программам дошкольного образования»;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Приказа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РФ </a:t>
            </a:r>
            <a:r>
              <a:rPr lang="ru-RU" sz="1400" dirty="0"/>
              <a:t>от 08.04.2014 № 293 «Об утверждении Порядка приема на обучение по образовательным программам дошкольного образования»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СанПиН </a:t>
            </a:r>
            <a:r>
              <a:rPr lang="ru-RU" sz="1400" dirty="0"/>
              <a:t>2.4.1.3049-13 «Санитарно-эпидемиологические требования к устройству, содержанию и организации режима работы дошкольных образовательных организаций»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Лицензия </a:t>
            </a:r>
            <a:r>
              <a:rPr lang="ru-RU" sz="1400" dirty="0"/>
              <a:t>и локально правовые акты ДОУ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Устав МАДОУ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410616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b="1" dirty="0">
                <a:solidFill>
                  <a:srgbClr val="FF0000"/>
                </a:solidFill>
              </a:rPr>
              <a:t>Общие сведения о </a:t>
            </a:r>
            <a:r>
              <a:rPr lang="ru-RU" sz="2800" b="1" dirty="0" smtClean="0">
                <a:solidFill>
                  <a:srgbClr val="FF0000"/>
                </a:solidFill>
              </a:rPr>
              <a:t>ДОУ</a:t>
            </a:r>
          </a:p>
          <a:p>
            <a:pPr marL="0" indent="0" algn="just">
              <a:buNone/>
              <a:defRPr/>
            </a:pPr>
            <a:endParaRPr lang="ru-RU" sz="1400" dirty="0"/>
          </a:p>
        </p:txBody>
      </p:sp>
      <p:sp>
        <p:nvSpPr>
          <p:cNvPr id="2293" name="Rectangle 245"/>
          <p:cNvSpPr>
            <a:spLocks noChangeArrowheads="1"/>
          </p:cNvSpPr>
          <p:nvPr/>
        </p:nvSpPr>
        <p:spPr bwMode="auto">
          <a:xfrm>
            <a:off x="500034" y="1571612"/>
            <a:ext cx="835821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Полное официальное наименование Детского сада: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русском языке: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муниципальное бюджетное дошкольное образовательное учреждение города Набережные Челны «Детский сад комбинированного вида №128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Шаян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татарском языке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Шаян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128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нче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бакчасы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бюджет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мәктәпкәчәбелем бирү учреждениясе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Сокращенное наименование Детского сада: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русском языке: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«Детский сад комбинированного  вида  №128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Шаян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татарском языке: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Шаян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128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нче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бакчасы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МБМББУ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236</TotalTime>
  <Words>1275</Words>
  <Application>Microsoft Office PowerPoint</Application>
  <PresentationFormat>Экран (4:3)</PresentationFormat>
  <Paragraphs>181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лица</vt:lpstr>
      <vt:lpstr>Краткая презентация основной образовательной программы  МБДОУ «Детский сад №128 «Шаян» г. Набережные Челны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ООП ДОУ состоит из 3 разделов:</vt:lpstr>
      <vt:lpstr>ООП ДОУ состоит из 3 разделов:</vt:lpstr>
      <vt:lpstr>Слайд 14</vt:lpstr>
      <vt:lpstr>Слайд 15</vt:lpstr>
      <vt:lpstr>Взаимодействие ДОУ с семьей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театрализованной деятельности во второй младшей группе №7  «Театр на карандашах»</dc:title>
  <dc:creator>Yulia</dc:creator>
  <cp:lastModifiedBy>Музыкальный зал</cp:lastModifiedBy>
  <cp:revision>35</cp:revision>
  <dcterms:created xsi:type="dcterms:W3CDTF">2016-02-02T17:49:21Z</dcterms:created>
  <dcterms:modified xsi:type="dcterms:W3CDTF">2021-04-01T12:23:30Z</dcterms:modified>
</cp:coreProperties>
</file>